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7" r:id="rId2"/>
  </p:sldMasterIdLst>
  <p:notesMasterIdLst>
    <p:notesMasterId r:id="rId22"/>
  </p:notesMasterIdLst>
  <p:handoutMasterIdLst>
    <p:handoutMasterId r:id="rId23"/>
  </p:handoutMasterIdLst>
  <p:sldIdLst>
    <p:sldId id="328" r:id="rId3"/>
    <p:sldId id="256" r:id="rId4"/>
    <p:sldId id="313" r:id="rId5"/>
    <p:sldId id="323" r:id="rId6"/>
    <p:sldId id="288" r:id="rId7"/>
    <p:sldId id="287" r:id="rId8"/>
    <p:sldId id="311" r:id="rId9"/>
    <p:sldId id="317" r:id="rId10"/>
    <p:sldId id="284" r:id="rId11"/>
    <p:sldId id="318" r:id="rId12"/>
    <p:sldId id="319" r:id="rId13"/>
    <p:sldId id="320" r:id="rId14"/>
    <p:sldId id="321" r:id="rId15"/>
    <p:sldId id="322" r:id="rId16"/>
    <p:sldId id="324" r:id="rId17"/>
    <p:sldId id="325" r:id="rId18"/>
    <p:sldId id="326" r:id="rId19"/>
    <p:sldId id="312" r:id="rId20"/>
    <p:sldId id="327" r:id="rId2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5013" autoAdjust="0"/>
  </p:normalViewPr>
  <p:slideViewPr>
    <p:cSldViewPr>
      <p:cViewPr varScale="1">
        <p:scale>
          <a:sx n="86" d="100"/>
          <a:sy n="86" d="100"/>
        </p:scale>
        <p:origin x="254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en-US"/>
              <a:t>9/13/2018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en-US"/>
              <a:t>9/13/2018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799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4492" y="4352544"/>
            <a:ext cx="6799841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08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0858" y="937260"/>
            <a:ext cx="1298270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0555" y="937260"/>
            <a:ext cx="6196875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6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799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4492" y="4352465"/>
            <a:ext cx="6799841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31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500" y="2638044"/>
            <a:ext cx="4270659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665" y="2638044"/>
            <a:ext cx="4269135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024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024" y="3143250"/>
            <a:ext cx="4269136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6666" y="3143250"/>
            <a:ext cx="425237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6665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1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0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44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462" y="2243829"/>
            <a:ext cx="4485488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326" y="804672"/>
            <a:ext cx="4814586" cy="5248656"/>
          </a:xfrm>
        </p:spPr>
        <p:txBody>
          <a:bodyPr>
            <a:normAutofit/>
          </a:bodyPr>
          <a:lstStyle>
            <a:lvl1pPr>
              <a:defRPr sz="1899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8"/>
            <a:ext cx="3793772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0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4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313" y="2243828"/>
            <a:ext cx="4493827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4412" y="0"/>
            <a:ext cx="6100508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9"/>
            <a:ext cx="3793772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1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0555" y="964692"/>
            <a:ext cx="772771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0555" y="2638045"/>
            <a:ext cx="772771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19392" y="6238816"/>
            <a:ext cx="2753029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9784" y="6236208"/>
            <a:ext cx="58996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6120" y="6217920"/>
            <a:ext cx="365665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3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126" rtl="0" eaLnBrk="1" latinLnBrk="0" hangingPunct="1">
        <a:lnSpc>
          <a:spcPct val="90000"/>
        </a:lnSpc>
        <a:spcBef>
          <a:spcPct val="0"/>
        </a:spcBef>
        <a:buNone/>
        <a:defRPr sz="2799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79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06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594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126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657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469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3868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85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210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rive.google.com/file/d/0B4g1w9kdWUJ8S3JwdWQ3SGRXTmM/vie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2638045"/>
            <a:ext cx="11506199" cy="3101983"/>
          </a:xfrm>
        </p:spPr>
        <p:txBody>
          <a:bodyPr/>
          <a:lstStyle/>
          <a:p>
            <a:pPr lvl="1"/>
            <a:r>
              <a:rPr lang="en-US" sz="3600" b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Please </a:t>
            </a:r>
            <a:r>
              <a:rPr lang="en-US" sz="3600" b="1" dirty="0">
                <a:solidFill>
                  <a:srgbClr val="7030A0"/>
                </a:solidFill>
                <a:latin typeface="Cambria" panose="02040503050406030204" pitchFamily="18" charset="0"/>
              </a:rPr>
              <a:t>play this as a Slide Show – it will be helpful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55" y="304800"/>
            <a:ext cx="7727715" cy="1188720"/>
          </a:xfrm>
        </p:spPr>
        <p:txBody>
          <a:bodyPr/>
          <a:lstStyle/>
          <a:p>
            <a:r>
              <a:rPr lang="en-US" dirty="0" err="1" smtClean="0">
                <a:latin typeface="Book Antiqua" panose="02040602050305030304" pitchFamily="18" charset="0"/>
              </a:rPr>
              <a:t>NoodleTOOLS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76400"/>
            <a:ext cx="10896600" cy="4876800"/>
          </a:xfrm>
        </p:spPr>
        <p:txBody>
          <a:bodyPr/>
          <a:lstStyle/>
          <a:p>
            <a:r>
              <a:rPr lang="en-US" sz="4400" dirty="0" smtClean="0">
                <a:latin typeface="Book Antiqua" panose="02040602050305030304" pitchFamily="18" charset="0"/>
              </a:rPr>
              <a:t>Login to </a:t>
            </a:r>
            <a:r>
              <a:rPr lang="en-US" sz="4400" dirty="0" err="1" smtClean="0">
                <a:latin typeface="Book Antiqua" panose="02040602050305030304" pitchFamily="18" charset="0"/>
              </a:rPr>
              <a:t>NoodleTools</a:t>
            </a:r>
            <a:endParaRPr lang="en-US" sz="4400" dirty="0" smtClean="0">
              <a:latin typeface="Book Antiqua" panose="02040602050305030304" pitchFamily="18" charset="0"/>
            </a:endParaRPr>
          </a:p>
          <a:p>
            <a:pPr lvl="1"/>
            <a:r>
              <a:rPr lang="en-US" sz="4000" dirty="0" smtClean="0">
                <a:latin typeface="Book Antiqua" panose="02040602050305030304" pitchFamily="18" charset="0"/>
              </a:rPr>
              <a:t>You signed up for an account for homework if you didn’t already have an account.</a:t>
            </a:r>
          </a:p>
          <a:p>
            <a:r>
              <a:rPr lang="en-US" sz="4400" dirty="0" smtClean="0">
                <a:latin typeface="Book Antiqua" panose="02040602050305030304" pitchFamily="18" charset="0"/>
              </a:rPr>
              <a:t>Create a new Project…</a:t>
            </a:r>
          </a:p>
          <a:p>
            <a:pPr lvl="1"/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12" y="304800"/>
            <a:ext cx="6302258" cy="6355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Noodletools</a:t>
            </a:r>
            <a:r>
              <a:rPr lang="en-US" dirty="0" smtClean="0"/>
              <a:t> New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1371600"/>
            <a:ext cx="9753599" cy="43684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After you register or login, you will see a screen like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812" y="1843689"/>
            <a:ext cx="8248650" cy="207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012" y="4367075"/>
            <a:ext cx="8153400" cy="20859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2208212" y="4601484"/>
            <a:ext cx="1371600" cy="4277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17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216" y="152400"/>
            <a:ext cx="7727715" cy="1188720"/>
          </a:xfrm>
        </p:spPr>
        <p:txBody>
          <a:bodyPr/>
          <a:lstStyle/>
          <a:p>
            <a:r>
              <a:rPr lang="en-US" dirty="0" smtClean="0"/>
              <a:t>Setting up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524000"/>
            <a:ext cx="10744199" cy="4216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1. When </a:t>
            </a:r>
            <a:r>
              <a:rPr lang="en-US" dirty="0">
                <a:latin typeface="Book Antiqua" panose="02040602050305030304" pitchFamily="18" charset="0"/>
              </a:rPr>
              <a:t>the Create a New Project screen that pops up, enter a name for your </a:t>
            </a:r>
            <a:r>
              <a:rPr lang="en-US" dirty="0" smtClean="0">
                <a:latin typeface="Book Antiqua" panose="02040602050305030304" pitchFamily="18" charset="0"/>
              </a:rPr>
              <a:t>project, your choice.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2. Then </a:t>
            </a:r>
            <a:r>
              <a:rPr lang="en-US" dirty="0">
                <a:latin typeface="Book Antiqua" panose="02040602050305030304" pitchFamily="18" charset="0"/>
              </a:rPr>
              <a:t>select </a:t>
            </a:r>
            <a:r>
              <a:rPr lang="en-US" dirty="0" smtClean="0">
                <a:latin typeface="Book Antiqua" panose="02040602050305030304" pitchFamily="18" charset="0"/>
              </a:rPr>
              <a:t>“MLA” for the </a:t>
            </a:r>
            <a:r>
              <a:rPr lang="en-US" i="1" dirty="0" smtClean="0">
                <a:latin typeface="Book Antiqua" panose="02040602050305030304" pitchFamily="18" charset="0"/>
              </a:rPr>
              <a:t>citation style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3. And “Junior” for the </a:t>
            </a:r>
            <a:r>
              <a:rPr lang="en-US" i="1" dirty="0" smtClean="0">
                <a:latin typeface="Book Antiqua" panose="02040602050305030304" pitchFamily="18" charset="0"/>
              </a:rPr>
              <a:t>citation level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4. Click</a:t>
            </a:r>
            <a:r>
              <a:rPr lang="en-US" dirty="0">
                <a:latin typeface="Book Antiqua" panose="02040602050305030304" pitchFamily="18" charset="0"/>
              </a:rPr>
              <a:t> </a:t>
            </a:r>
            <a:r>
              <a:rPr lang="en-US" b="1" dirty="0">
                <a:latin typeface="Book Antiqua" panose="02040602050305030304" pitchFamily="18" charset="0"/>
              </a:rPr>
              <a:t>Submit</a:t>
            </a:r>
            <a:r>
              <a:rPr lang="en-US" dirty="0">
                <a:latin typeface="Book Antiqua" panose="02040602050305030304" pitchFamily="18" charset="0"/>
              </a:rPr>
              <a:t>. </a:t>
            </a: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0" y="3048000"/>
            <a:ext cx="7400925" cy="408619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197216" y="2286000"/>
            <a:ext cx="1763596" cy="2438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1012" y="2667000"/>
            <a:ext cx="2209800" cy="3200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457200"/>
            <a:ext cx="10972799" cy="413982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The </a:t>
            </a:r>
            <a:r>
              <a:rPr lang="en-US" sz="2400" dirty="0">
                <a:latin typeface="Book Antiqua" panose="02040602050305030304" pitchFamily="18" charset="0"/>
              </a:rPr>
              <a:t>Dashboard screen appears. </a:t>
            </a:r>
            <a:r>
              <a:rPr lang="en-US" sz="2400" dirty="0" smtClean="0">
                <a:latin typeface="Book Antiqua" panose="02040602050305030304" pitchFamily="18" charset="0"/>
              </a:rPr>
              <a:t> There is a lot going on here, for now, you just want to choose the “Sources” tab.</a:t>
            </a:r>
          </a:p>
          <a:p>
            <a:pPr marL="342900" indent="-342900">
              <a:buAutoNum type="arabicParenR"/>
            </a:pPr>
            <a:endParaRPr lang="en-US" dirty="0">
              <a:latin typeface="Book Antiqua" panose="02040602050305030304" pitchFamily="18" charset="0"/>
            </a:endParaRPr>
          </a:p>
          <a:p>
            <a:pPr marL="342900" indent="-342900">
              <a:buAutoNum type="arabicParenR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342900" indent="-342900">
              <a:buAutoNum type="arabicParenR"/>
            </a:pPr>
            <a:endParaRPr lang="en-US" dirty="0">
              <a:latin typeface="Book Antiqua" panose="02040602050305030304" pitchFamily="18" charset="0"/>
            </a:endParaRPr>
          </a:p>
          <a:p>
            <a:pPr marL="342900" indent="-342900">
              <a:buAutoNum type="arabicParenR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342900" indent="-342900">
              <a:buAutoNum type="arabicParenR"/>
            </a:pPr>
            <a:endParaRPr lang="en-US" dirty="0">
              <a:latin typeface="Book Antiqua" panose="02040602050305030304" pitchFamily="18" charset="0"/>
            </a:endParaRPr>
          </a:p>
          <a:p>
            <a:pPr marL="342900" indent="-342900">
              <a:buAutoNum type="arabicParenR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This will be where you add your two sources for</a:t>
            </a:r>
            <a:br>
              <a:rPr lang="en-US" sz="2000" dirty="0" smtClean="0">
                <a:latin typeface="Book Antiqua" panose="02040602050305030304" pitchFamily="18" charset="0"/>
              </a:rPr>
            </a:br>
            <a:r>
              <a:rPr lang="en-US" sz="2000" dirty="0" smtClean="0">
                <a:latin typeface="Book Antiqua" panose="02040602050305030304" pitchFamily="18" charset="0"/>
              </a:rPr>
              <a:t> this assignment.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012" y="1143000"/>
            <a:ext cx="4614862" cy="3388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88" y="1855276"/>
            <a:ext cx="8315325" cy="9429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037012" y="1219200"/>
            <a:ext cx="4572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4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81000"/>
            <a:ext cx="10515599" cy="1188720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Adding Sources to </a:t>
            </a:r>
            <a:r>
              <a:rPr lang="en-US" dirty="0" err="1" smtClean="0">
                <a:latin typeface="Book Antiqua" panose="02040602050305030304" pitchFamily="18" charset="0"/>
              </a:rPr>
              <a:t>Noodletools</a:t>
            </a:r>
            <a:r>
              <a:rPr lang="en-US" dirty="0" smtClean="0">
                <a:latin typeface="Book Antiqua" panose="02040602050305030304" pitchFamily="18" charset="0"/>
              </a:rPr>
              <a:t> &amp; 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Making a WORKS CITED Page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828800"/>
            <a:ext cx="10972799" cy="46481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General Instructions:</a:t>
            </a:r>
          </a:p>
          <a:p>
            <a:pPr marL="228532" lvl="1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1. You are  going to add two sources to your new project</a:t>
            </a:r>
          </a:p>
          <a:p>
            <a:pPr lvl="2"/>
            <a:r>
              <a:rPr lang="en-US" sz="2000" dirty="0" smtClean="0">
                <a:latin typeface="Book Antiqua" panose="02040602050305030304" pitchFamily="18" charset="0"/>
              </a:rPr>
              <a:t>One database (copy and pasting citation)</a:t>
            </a:r>
          </a:p>
          <a:p>
            <a:pPr lvl="2"/>
            <a:r>
              <a:rPr lang="en-US" sz="2000" dirty="0" smtClean="0">
                <a:latin typeface="Book Antiqua" panose="02040602050305030304" pitchFamily="18" charset="0"/>
              </a:rPr>
              <a:t>One book (using the ISBN number)</a:t>
            </a:r>
          </a:p>
          <a:p>
            <a:pPr marL="228532" lvl="1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2. You are going to make a works cited page with these two sources from </a:t>
            </a:r>
            <a:r>
              <a:rPr lang="en-US" sz="2000" dirty="0" err="1" smtClean="0">
                <a:latin typeface="Book Antiqua" panose="02040602050305030304" pitchFamily="18" charset="0"/>
              </a:rPr>
              <a:t>NoodleTools</a:t>
            </a:r>
            <a:r>
              <a:rPr lang="en-US" sz="2000" dirty="0" smtClean="0">
                <a:latin typeface="Book Antiqua" panose="02040602050305030304" pitchFamily="18" charset="0"/>
              </a:rPr>
              <a:t>.</a:t>
            </a:r>
          </a:p>
          <a:p>
            <a:pPr marL="228532" lvl="1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3. You are going to copy and paste this works cited to </a:t>
            </a:r>
            <a:r>
              <a:rPr lang="en-US" sz="2000" dirty="0">
                <a:latin typeface="Book Antiqua" panose="02040602050305030304" pitchFamily="18" charset="0"/>
              </a:rPr>
              <a:t>your 9th Grade MLA Intro </a:t>
            </a:r>
            <a:r>
              <a:rPr lang="en-US" sz="2000" dirty="0" smtClean="0">
                <a:latin typeface="Book Antiqua" panose="02040602050305030304" pitchFamily="18" charset="0"/>
              </a:rPr>
              <a:t>Template that you already made.</a:t>
            </a:r>
          </a:p>
          <a:p>
            <a:pPr marL="228532" lvl="1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4. You will decide what the in-text citation should be for both sources.</a:t>
            </a:r>
          </a:p>
          <a:p>
            <a:pPr marL="228532" lvl="1" indent="0">
              <a:buNone/>
            </a:pPr>
            <a:r>
              <a:rPr lang="en-US" sz="2000" dirty="0" smtClean="0">
                <a:latin typeface="Book Antiqua" panose="02040602050305030304" pitchFamily="18" charset="0"/>
              </a:rPr>
              <a:t>5. You will print this out and turn it in.</a:t>
            </a:r>
          </a:p>
          <a:p>
            <a:pPr marL="228532" lvl="1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3212" y="18288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For #1 and #2, you will be watching a how-to video; that’s why you need your headphones.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- If you need headphones, there are some at the front desk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67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9372600" cy="1188720"/>
          </a:xfrm>
        </p:spPr>
        <p:txBody>
          <a:bodyPr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Adding Sources to </a:t>
            </a:r>
            <a:r>
              <a:rPr lang="en-US" dirty="0" err="1">
                <a:latin typeface="Book Antiqua" panose="02040602050305030304" pitchFamily="18" charset="0"/>
              </a:rPr>
              <a:t>Noodletools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/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&amp; Making </a:t>
            </a:r>
            <a:r>
              <a:rPr lang="en-US" dirty="0">
                <a:latin typeface="Book Antiqua" panose="02040602050305030304" pitchFamily="18" charset="0"/>
              </a:rPr>
              <a:t>a WORKS CITED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2286000"/>
            <a:ext cx="11125200" cy="4419599"/>
          </a:xfrm>
        </p:spPr>
        <p:txBody>
          <a:bodyPr/>
          <a:lstStyle/>
          <a:p>
            <a:r>
              <a:rPr lang="en-US" sz="2000" dirty="0" smtClean="0">
                <a:latin typeface="Book Antiqua" panose="02040602050305030304" pitchFamily="18" charset="0"/>
                <a:hlinkClick r:id="rId2"/>
              </a:rPr>
              <a:t>Click on this video</a:t>
            </a:r>
            <a:r>
              <a:rPr lang="en-US" sz="2000" dirty="0" smtClean="0">
                <a:latin typeface="Book Antiqua" panose="02040602050305030304" pitchFamily="18" charset="0"/>
              </a:rPr>
              <a:t>, it will show you how to add citations.</a:t>
            </a:r>
          </a:p>
          <a:p>
            <a:pPr lvl="1"/>
            <a:r>
              <a:rPr lang="en-US" sz="2000" i="1" dirty="0" smtClean="0">
                <a:latin typeface="Book Antiqua" panose="02040602050305030304" pitchFamily="18" charset="0"/>
              </a:rPr>
              <a:t>Skyline Library Page &gt; Writing &amp; Research &gt; (under </a:t>
            </a:r>
            <a:r>
              <a:rPr lang="en-US" sz="2000" i="1" dirty="0" err="1" smtClean="0">
                <a:latin typeface="Book Antiqua" panose="02040602050305030304" pitchFamily="18" charset="0"/>
              </a:rPr>
              <a:t>NoodleTools</a:t>
            </a:r>
            <a:r>
              <a:rPr lang="en-US" sz="2000" i="1" dirty="0" smtClean="0">
                <a:latin typeface="Book Antiqua" panose="02040602050305030304" pitchFamily="18" charset="0"/>
              </a:rPr>
              <a:t>) how-to-video  </a:t>
            </a: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You will be adding one DATABASE citation (you have a database open and know where to find the citation to cut and paste.</a:t>
            </a:r>
          </a:p>
          <a:p>
            <a:pPr lvl="2"/>
            <a:r>
              <a:rPr lang="en-US" sz="2000" dirty="0" smtClean="0">
                <a:latin typeface="Book Antiqua" panose="02040602050305030304" pitchFamily="18" charset="0"/>
              </a:rPr>
              <a:t>you can skip ahead on the video to about 1:42 for the description adding a database</a:t>
            </a:r>
          </a:p>
          <a:p>
            <a:pPr lvl="1"/>
            <a:r>
              <a:rPr lang="en-US" sz="2000" dirty="0" smtClean="0">
                <a:latin typeface="Book Antiqua" panose="02040602050305030304" pitchFamily="18" charset="0"/>
              </a:rPr>
              <a:t>And you will be adding one BOOK citation (you have a book at your table)</a:t>
            </a:r>
          </a:p>
          <a:p>
            <a:pPr lvl="2"/>
            <a:r>
              <a:rPr lang="en-US" sz="2000" dirty="0">
                <a:latin typeface="Book Antiqua" panose="02040602050305030304" pitchFamily="18" charset="0"/>
              </a:rPr>
              <a:t>you can skip ahead on the video to about </a:t>
            </a:r>
            <a:r>
              <a:rPr lang="en-US" sz="2000" dirty="0" smtClean="0">
                <a:latin typeface="Book Antiqua" panose="02040602050305030304" pitchFamily="18" charset="0"/>
              </a:rPr>
              <a:t>4:40 for </a:t>
            </a:r>
            <a:r>
              <a:rPr lang="en-US" sz="2000" dirty="0">
                <a:latin typeface="Book Antiqua" panose="02040602050305030304" pitchFamily="18" charset="0"/>
              </a:rPr>
              <a:t>the description adding a </a:t>
            </a:r>
            <a:r>
              <a:rPr lang="en-US" sz="2000" dirty="0" smtClean="0">
                <a:latin typeface="Book Antiqua" panose="02040602050305030304" pitchFamily="18" charset="0"/>
              </a:rPr>
              <a:t>book</a:t>
            </a:r>
          </a:p>
          <a:p>
            <a:r>
              <a:rPr lang="en-US" sz="2000" dirty="0" smtClean="0">
                <a:latin typeface="Book Antiqua" panose="02040602050305030304" pitchFamily="18" charset="0"/>
              </a:rPr>
              <a:t>Once you have added these two sources, you are going to turn this into a Works Cited Page.</a:t>
            </a:r>
          </a:p>
          <a:p>
            <a:pPr lvl="1"/>
            <a:r>
              <a:rPr lang="en-US" sz="2000" dirty="0">
                <a:latin typeface="Book Antiqua" panose="02040602050305030304" pitchFamily="18" charset="0"/>
              </a:rPr>
              <a:t>you can skip ahead on the video to about </a:t>
            </a:r>
            <a:r>
              <a:rPr lang="en-US" sz="2000" dirty="0" smtClean="0">
                <a:latin typeface="Book Antiqua" panose="02040602050305030304" pitchFamily="18" charset="0"/>
              </a:rPr>
              <a:t>5:30 for </a:t>
            </a:r>
            <a:r>
              <a:rPr lang="en-US" sz="2000" dirty="0">
                <a:latin typeface="Book Antiqua" panose="02040602050305030304" pitchFamily="18" charset="0"/>
              </a:rPr>
              <a:t>the description </a:t>
            </a:r>
            <a:r>
              <a:rPr lang="en-US" sz="2000" dirty="0" smtClean="0">
                <a:latin typeface="Book Antiqua" panose="02040602050305030304" pitchFamily="18" charset="0"/>
              </a:rPr>
              <a:t>of how to do this</a:t>
            </a:r>
          </a:p>
          <a:p>
            <a:pPr marL="228532" lvl="1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lvl="1"/>
            <a:endParaRPr lang="en-US" dirty="0" smtClean="0">
              <a:latin typeface="Book Antiqua" panose="02040602050305030304" pitchFamily="18" charset="0"/>
            </a:endParaRPr>
          </a:p>
          <a:p>
            <a:pPr lvl="2"/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812" y="1295400"/>
            <a:ext cx="4415685" cy="1422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9142412" y="2590800"/>
            <a:ext cx="914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81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228600"/>
            <a:ext cx="11277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Copy and Paste your Works Cited 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600200"/>
            <a:ext cx="10515599" cy="45719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ook Antiqua" panose="02040602050305030304" pitchFamily="18" charset="0"/>
              </a:rPr>
              <a:t> </a:t>
            </a:r>
            <a:r>
              <a:rPr lang="en-US" sz="4000" dirty="0" smtClean="0">
                <a:latin typeface="Book Antiqua" panose="02040602050305030304" pitchFamily="18" charset="0"/>
              </a:rPr>
              <a:t>Second to last step!</a:t>
            </a:r>
          </a:p>
          <a:p>
            <a:r>
              <a:rPr lang="en-US" sz="4000" dirty="0">
                <a:latin typeface="Book Antiqua" panose="02040602050305030304" pitchFamily="18" charset="0"/>
              </a:rPr>
              <a:t>C</a:t>
            </a:r>
            <a:r>
              <a:rPr lang="en-US" sz="4000" dirty="0" smtClean="0">
                <a:latin typeface="Book Antiqua" panose="02040602050305030304" pitchFamily="18" charset="0"/>
              </a:rPr>
              <a:t>opy </a:t>
            </a:r>
            <a:r>
              <a:rPr lang="en-US" sz="4000" dirty="0">
                <a:latin typeface="Book Antiqua" panose="02040602050305030304" pitchFamily="18" charset="0"/>
              </a:rPr>
              <a:t>and paste </a:t>
            </a:r>
            <a:r>
              <a:rPr lang="en-US" sz="4000" dirty="0" smtClean="0">
                <a:latin typeface="Book Antiqua" panose="02040602050305030304" pitchFamily="18" charset="0"/>
              </a:rPr>
              <a:t>the citations in your new Word or </a:t>
            </a:r>
            <a:r>
              <a:rPr lang="en-US" sz="4000" dirty="0" err="1" smtClean="0">
                <a:latin typeface="Book Antiqua" panose="02040602050305030304" pitchFamily="18" charset="0"/>
              </a:rPr>
              <a:t>Goolge</a:t>
            </a:r>
            <a:r>
              <a:rPr lang="en-US" sz="4000" dirty="0" smtClean="0">
                <a:latin typeface="Book Antiqua" panose="02040602050305030304" pitchFamily="18" charset="0"/>
              </a:rPr>
              <a:t> document on to the </a:t>
            </a:r>
            <a:r>
              <a:rPr lang="en-US" sz="4000" b="1" dirty="0" smtClean="0">
                <a:latin typeface="Book Antiqua" panose="02040602050305030304" pitchFamily="18" charset="0"/>
              </a:rPr>
              <a:t>2</a:t>
            </a:r>
            <a:r>
              <a:rPr lang="en-US" sz="4000" b="1" baseline="30000" dirty="0" smtClean="0">
                <a:latin typeface="Book Antiqua" panose="02040602050305030304" pitchFamily="18" charset="0"/>
              </a:rPr>
              <a:t>nd</a:t>
            </a:r>
            <a:r>
              <a:rPr lang="en-US" sz="4000" b="1" dirty="0" smtClean="0">
                <a:latin typeface="Book Antiqua" panose="02040602050305030304" pitchFamily="18" charset="0"/>
              </a:rPr>
              <a:t> page</a:t>
            </a:r>
            <a:r>
              <a:rPr lang="en-US" sz="4000" dirty="0" smtClean="0">
                <a:latin typeface="Book Antiqua" panose="02040602050305030304" pitchFamily="18" charset="0"/>
              </a:rPr>
              <a:t> of your  </a:t>
            </a:r>
            <a:r>
              <a:rPr lang="en-US" sz="4000" dirty="0">
                <a:latin typeface="Book Antiqua" panose="02040602050305030304" pitchFamily="18" charset="0"/>
              </a:rPr>
              <a:t>open MLA 9th grade </a:t>
            </a:r>
            <a:r>
              <a:rPr lang="en-US" sz="4000" dirty="0" smtClean="0">
                <a:latin typeface="Book Antiqua" panose="02040602050305030304" pitchFamily="18" charset="0"/>
              </a:rPr>
              <a:t>template.</a:t>
            </a:r>
            <a:endParaRPr lang="en-US" sz="4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753" y="76200"/>
            <a:ext cx="7727715" cy="1188720"/>
          </a:xfrm>
        </p:spPr>
        <p:txBody>
          <a:bodyPr/>
          <a:lstStyle/>
          <a:p>
            <a:r>
              <a:rPr lang="en-US" dirty="0" smtClean="0"/>
              <a:t>Add 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371600"/>
            <a:ext cx="11277599" cy="525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Last Step!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On your 9th </a:t>
            </a:r>
            <a:r>
              <a:rPr lang="en-US" sz="2800" dirty="0">
                <a:latin typeface="Book Antiqua" panose="02040602050305030304" pitchFamily="18" charset="0"/>
              </a:rPr>
              <a:t>grade </a:t>
            </a:r>
            <a:r>
              <a:rPr lang="en-US" sz="2800" dirty="0" smtClean="0">
                <a:latin typeface="Book Antiqua" panose="02040602050305030304" pitchFamily="18" charset="0"/>
              </a:rPr>
              <a:t>template, look at Page 1</a:t>
            </a:r>
          </a:p>
          <a:p>
            <a:r>
              <a:rPr lang="en-US" sz="2800" b="1" dirty="0" smtClean="0">
                <a:latin typeface="Book Antiqua" panose="02040602050305030304" pitchFamily="18" charset="0"/>
              </a:rPr>
              <a:t>Add </a:t>
            </a:r>
            <a:r>
              <a:rPr lang="en-US" sz="2800" b="1" dirty="0">
                <a:latin typeface="Book Antiqua" panose="02040602050305030304" pitchFamily="18" charset="0"/>
              </a:rPr>
              <a:t>the correct in-text citations in the </a:t>
            </a:r>
            <a:r>
              <a:rPr lang="en-US" sz="2800" b="1" dirty="0" smtClean="0">
                <a:latin typeface="Book Antiqua" panose="02040602050305030304" pitchFamily="18" charset="0"/>
              </a:rPr>
              <a:t>parentheses… your two sources are on page 2. 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Notes: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457063" lvl="2" indent="0">
              <a:buNone/>
            </a:pPr>
            <a:r>
              <a:rPr lang="en-US" sz="2201" dirty="0" smtClean="0">
                <a:latin typeface="Book Antiqua" panose="02040602050305030304" pitchFamily="18" charset="0"/>
              </a:rPr>
              <a:t>- Remember</a:t>
            </a:r>
            <a:r>
              <a:rPr lang="en-US" sz="2201" dirty="0">
                <a:latin typeface="Book Antiqua" panose="02040602050305030304" pitchFamily="18" charset="0"/>
              </a:rPr>
              <a:t>, what goes in an in-text citation is the first word of the entry in your Works Cited – usually a last name if there is an author, if not it is the first word of the article title.  </a:t>
            </a:r>
          </a:p>
          <a:p>
            <a:pPr marL="457063" lvl="2" indent="0">
              <a:buNone/>
            </a:pPr>
            <a:r>
              <a:rPr lang="en-US" sz="2201" dirty="0" smtClean="0">
                <a:latin typeface="Book Antiqua" panose="02040602050305030304" pitchFamily="18" charset="0"/>
              </a:rPr>
              <a:t>- If </a:t>
            </a:r>
            <a:r>
              <a:rPr lang="en-US" sz="2201" dirty="0">
                <a:latin typeface="Book Antiqua" panose="02040602050305030304" pitchFamily="18" charset="0"/>
              </a:rPr>
              <a:t>the first word is in quotes, keep it in quotes.  </a:t>
            </a:r>
          </a:p>
          <a:p>
            <a:pPr marL="457063" lvl="2" indent="0">
              <a:buNone/>
            </a:pPr>
            <a:r>
              <a:rPr lang="en-US" sz="2201" dirty="0" smtClean="0">
                <a:latin typeface="Book Antiqua" panose="02040602050305030304" pitchFamily="18" charset="0"/>
              </a:rPr>
              <a:t>- For your book source, </a:t>
            </a:r>
            <a:r>
              <a:rPr lang="en-US" sz="2201" dirty="0">
                <a:latin typeface="Book Antiqua" panose="02040602050305030304" pitchFamily="18" charset="0"/>
              </a:rPr>
              <a:t>you need a page number; for this mock assignment, you can make up a page number – and just put the number, don’t add ‘page’ or ‘</a:t>
            </a:r>
            <a:r>
              <a:rPr lang="en-US" sz="2201" dirty="0" err="1">
                <a:latin typeface="Book Antiqua" panose="02040602050305030304" pitchFamily="18" charset="0"/>
              </a:rPr>
              <a:t>pg</a:t>
            </a:r>
            <a:r>
              <a:rPr lang="en-US" sz="2201" dirty="0">
                <a:latin typeface="Book Antiqua" panose="02040602050305030304" pitchFamily="18" charset="0"/>
              </a:rPr>
              <a:t>’ or ‘p.’ example: (Smith 14). </a:t>
            </a:r>
          </a:p>
          <a:p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2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9544" y="381000"/>
            <a:ext cx="1109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What you will turn in will look </a:t>
            </a:r>
            <a:r>
              <a:rPr lang="en-US" sz="3200" i="1" dirty="0"/>
              <a:t>something like this…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7412" y="129754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Page 1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161212" y="128566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Page 2</a:t>
            </a:r>
            <a:endParaRPr lang="en-US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212" y="1974887"/>
            <a:ext cx="8150225" cy="30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1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Print It!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Now print the assignment!</a:t>
            </a:r>
          </a:p>
          <a:p>
            <a:pPr lvl="1"/>
            <a:r>
              <a:rPr lang="en-US" sz="2400" dirty="0" smtClean="0">
                <a:latin typeface="Book Antiqua" panose="02040602050305030304" pitchFamily="18" charset="0"/>
              </a:rPr>
              <a:t>Our printer automatically prints double-sided so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Turn it in in the pile by the printer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If you don’t finish today, please finish tonight and turn in tomorrow.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0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Skyline Library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MLA Intro 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012" y="166062"/>
            <a:ext cx="1173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Book Antiqua" panose="02040602050305030304" pitchFamily="18" charset="0"/>
              </a:rPr>
              <a:t>1) Please log on a computer</a:t>
            </a:r>
          </a:p>
          <a:p>
            <a:pPr marL="1028700" lvl="1" indent="-571500">
              <a:buFontTx/>
              <a:buChar char="-"/>
            </a:pPr>
            <a:r>
              <a:rPr lang="en-US" sz="2800" b="1" dirty="0" smtClean="0">
                <a:latin typeface="Book Antiqua" panose="02040602050305030304" pitchFamily="18" charset="0"/>
              </a:rPr>
              <a:t>If you haven’t been on a school computer this year, this is your login info</a:t>
            </a:r>
          </a:p>
          <a:p>
            <a:pPr marL="1485900" lvl="2" indent="-571500">
              <a:buFontTx/>
              <a:buChar char="-"/>
            </a:pPr>
            <a:r>
              <a:rPr lang="en-US" sz="2800" b="1" i="1" dirty="0">
                <a:latin typeface="Book Antiqua" panose="02040602050305030304" pitchFamily="18" charset="0"/>
              </a:rPr>
              <a:t>Username</a:t>
            </a:r>
            <a:r>
              <a:rPr lang="en-US" sz="2800" b="1" dirty="0">
                <a:latin typeface="Book Antiqua" panose="02040602050305030304" pitchFamily="18" charset="0"/>
              </a:rPr>
              <a:t>: </a:t>
            </a:r>
            <a:r>
              <a:rPr lang="en-US" sz="2800" b="1" dirty="0" smtClean="0">
                <a:latin typeface="Book Antiqua" panose="02040602050305030304" pitchFamily="18" charset="0"/>
              </a:rPr>
              <a:t>up </a:t>
            </a:r>
            <a:r>
              <a:rPr lang="en-US" sz="2800" b="1" dirty="0">
                <a:latin typeface="Book Antiqua" panose="02040602050305030304" pitchFamily="18" charset="0"/>
              </a:rPr>
              <a:t>to FOUR letters of </a:t>
            </a:r>
            <a:r>
              <a:rPr lang="en-US" sz="2800" b="1" dirty="0" smtClean="0">
                <a:latin typeface="Book Antiqua" panose="02040602050305030304" pitchFamily="18" charset="0"/>
              </a:rPr>
              <a:t>your last </a:t>
            </a:r>
            <a:r>
              <a:rPr lang="en-US" sz="2800" b="1" dirty="0">
                <a:latin typeface="Book Antiqua" panose="02040602050305030304" pitchFamily="18" charset="0"/>
              </a:rPr>
              <a:t>name, up to THREE letters of </a:t>
            </a:r>
            <a:r>
              <a:rPr lang="en-US" sz="2800" b="1" dirty="0" smtClean="0">
                <a:latin typeface="Book Antiqua" panose="02040602050305030304" pitchFamily="18" charset="0"/>
              </a:rPr>
              <a:t>your </a:t>
            </a:r>
            <a:r>
              <a:rPr lang="en-US" sz="2800" b="1" dirty="0">
                <a:latin typeface="Book Antiqua" panose="02040602050305030304" pitchFamily="18" charset="0"/>
              </a:rPr>
              <a:t>first, TWO digit grad </a:t>
            </a:r>
            <a:r>
              <a:rPr lang="en-US" sz="2800" b="1" dirty="0" smtClean="0">
                <a:latin typeface="Book Antiqua" panose="02040602050305030304" pitchFamily="18" charset="0"/>
              </a:rPr>
              <a:t>year</a:t>
            </a:r>
            <a:endParaRPr lang="en-US" sz="2800" b="1" dirty="0">
              <a:latin typeface="Book Antiqua" panose="02040602050305030304" pitchFamily="18" charset="0"/>
            </a:endParaRPr>
          </a:p>
          <a:p>
            <a:pPr marL="1485900" lvl="2" indent="-571500">
              <a:buFontTx/>
              <a:buChar char="-"/>
            </a:pPr>
            <a:r>
              <a:rPr lang="en-US" sz="2800" b="1" i="1" dirty="0" smtClean="0">
                <a:latin typeface="Book Antiqua" panose="02040602050305030304" pitchFamily="18" charset="0"/>
              </a:rPr>
              <a:t>Password</a:t>
            </a:r>
            <a:r>
              <a:rPr lang="en-US" sz="2800" b="1" dirty="0">
                <a:latin typeface="Book Antiqua" panose="02040602050305030304" pitchFamily="18" charset="0"/>
              </a:rPr>
              <a:t>: seven-digit ASB </a:t>
            </a:r>
            <a:r>
              <a:rPr lang="en-US" sz="2800" b="1" dirty="0" smtClean="0">
                <a:latin typeface="Book Antiqua" panose="02040602050305030304" pitchFamily="18" charset="0"/>
              </a:rPr>
              <a:t>number</a:t>
            </a:r>
          </a:p>
          <a:p>
            <a:r>
              <a:rPr lang="en-US" sz="4000" b="1" dirty="0" smtClean="0">
                <a:latin typeface="Book Antiqua" panose="02040602050305030304" pitchFamily="18" charset="0"/>
              </a:rPr>
              <a:t>2) Get our your library homework </a:t>
            </a:r>
            <a:r>
              <a:rPr lang="en-US" sz="3200" b="1" dirty="0" smtClean="0">
                <a:latin typeface="Book Antiqua" panose="02040602050305030304" pitchFamily="18" charset="0"/>
              </a:rPr>
              <a:t>(the ‘bookmark’) </a:t>
            </a:r>
          </a:p>
          <a:p>
            <a:r>
              <a:rPr lang="en-US" sz="4000" b="1" dirty="0" smtClean="0">
                <a:latin typeface="Book Antiqua" panose="02040602050305030304" pitchFamily="18" charset="0"/>
              </a:rPr>
              <a:t>3) Open the web and then…</a:t>
            </a:r>
          </a:p>
          <a:p>
            <a:r>
              <a:rPr lang="en-US" sz="4000" b="1" dirty="0" smtClean="0">
                <a:latin typeface="Book Antiqua" panose="02040602050305030304" pitchFamily="18" charset="0"/>
              </a:rPr>
              <a:t>4) Go to the Skyline Library page</a:t>
            </a:r>
          </a:p>
          <a:p>
            <a:pPr lvl="1"/>
            <a:r>
              <a:rPr lang="en-US" sz="2200" dirty="0" smtClean="0">
                <a:latin typeface="Book Antiqua" panose="02040602050305030304" pitchFamily="18" charset="0"/>
              </a:rPr>
              <a:t>via SHS main page &gt; Library on right under Student </a:t>
            </a:r>
            <a:r>
              <a:rPr lang="en-US" sz="2200" dirty="0">
                <a:latin typeface="Book Antiqua" panose="02040602050305030304" pitchFamily="18" charset="0"/>
              </a:rPr>
              <a:t>R</a:t>
            </a:r>
            <a:r>
              <a:rPr lang="en-US" sz="2200" dirty="0" smtClean="0">
                <a:latin typeface="Book Antiqua" panose="02040602050305030304" pitchFamily="18" charset="0"/>
              </a:rPr>
              <a:t>esources (or www.msbacon.com)</a:t>
            </a:r>
          </a:p>
          <a:p>
            <a:r>
              <a:rPr lang="en-US" sz="4000" b="1" dirty="0" smtClean="0">
                <a:latin typeface="Book Antiqua" panose="02040602050305030304" pitchFamily="18" charset="0"/>
              </a:rPr>
              <a:t>5) And get out your notes from yesterday.</a:t>
            </a:r>
          </a:p>
          <a:p>
            <a:r>
              <a:rPr lang="en-US" sz="4000" b="1" dirty="0" smtClean="0">
                <a:latin typeface="Book Antiqua" panose="02040602050305030304" pitchFamily="18" charset="0"/>
              </a:rPr>
              <a:t>6) Thank you!</a:t>
            </a:r>
            <a:endParaRPr lang="en-US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0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Some notes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2638045"/>
            <a:ext cx="10134600" cy="3762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ook Antiqua" panose="02040602050305030304" pitchFamily="18" charset="0"/>
              </a:rPr>
              <a:t>Three Main Rules of the Library…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Do NOT eat or drink (water’s okay) in the library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Do NOT reshelf your books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Be respectful and ask for help!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sz="3200" dirty="0" smtClean="0">
                <a:latin typeface="Book Antiqua" panose="02040602050305030304" pitchFamily="18" charset="0"/>
              </a:rPr>
              <a:t>Get out headphones if you have them.</a:t>
            </a:r>
            <a:endParaRPr lang="en-US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77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304800"/>
            <a:ext cx="7727715" cy="1188720"/>
          </a:xfrm>
        </p:spPr>
        <p:txBody>
          <a:bodyPr/>
          <a:lstStyle/>
          <a:p>
            <a:r>
              <a:rPr lang="en-US" dirty="0" smtClean="0"/>
              <a:t>Formatting your paper in 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905000"/>
            <a:ext cx="5181599" cy="480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Margins</a:t>
            </a:r>
          </a:p>
          <a:p>
            <a:pPr lvl="1"/>
            <a:r>
              <a:rPr lang="en-US" sz="2800" dirty="0" smtClean="0"/>
              <a:t>One Inch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Font</a:t>
            </a:r>
          </a:p>
          <a:p>
            <a:pPr lvl="1"/>
            <a:r>
              <a:rPr lang="en-US" sz="2800" dirty="0" smtClean="0"/>
              <a:t>Times New Roman, 12 </a:t>
            </a:r>
            <a:r>
              <a:rPr lang="en-US" sz="2800" dirty="0" err="1" smtClean="0"/>
              <a:t>pt</a:t>
            </a:r>
            <a:endParaRPr lang="en-US" sz="2800" dirty="0" smtClean="0"/>
          </a:p>
          <a:p>
            <a:r>
              <a:rPr lang="en-US" sz="3200" dirty="0" smtClean="0">
                <a:solidFill>
                  <a:srgbClr val="C00000"/>
                </a:solidFill>
              </a:rPr>
              <a:t>Line Spacing</a:t>
            </a:r>
          </a:p>
          <a:p>
            <a:pPr lvl="1"/>
            <a:r>
              <a:rPr lang="en-US" sz="2800" dirty="0" smtClean="0"/>
              <a:t>Double-spaced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Alignment</a:t>
            </a:r>
          </a:p>
          <a:p>
            <a:pPr lvl="1"/>
            <a:r>
              <a:rPr lang="en-US" sz="2800" dirty="0" smtClean="0"/>
              <a:t>Left aligned</a:t>
            </a:r>
          </a:p>
          <a:p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4413" y="1905000"/>
            <a:ext cx="5181599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1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72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5468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6616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1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C00000"/>
                </a:solidFill>
              </a:rPr>
              <a:t>Header (above the margins)</a:t>
            </a:r>
          </a:p>
          <a:p>
            <a:pPr lvl="1"/>
            <a:r>
              <a:rPr lang="en-US" sz="2800" dirty="0" smtClean="0"/>
              <a:t>Last name &amp; page number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Heading (four things)</a:t>
            </a:r>
          </a:p>
          <a:p>
            <a:pPr lvl="1"/>
            <a:r>
              <a:rPr lang="en-US" sz="2800" dirty="0" smtClean="0"/>
              <a:t>Your full name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eacher’s name</a:t>
            </a:r>
          </a:p>
          <a:p>
            <a:pPr lvl="1"/>
            <a:r>
              <a:rPr lang="en-US" sz="2800" dirty="0" smtClean="0"/>
              <a:t>Class name , period</a:t>
            </a:r>
          </a:p>
          <a:p>
            <a:pPr lvl="1"/>
            <a:r>
              <a:rPr lang="en-US" sz="2800" dirty="0" smtClean="0"/>
              <a:t>Date – the DUE DATE with month written out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Even if not asked, add a…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 title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368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284194"/>
            <a:ext cx="9144000" cy="1144556"/>
          </a:xfrm>
        </p:spPr>
        <p:txBody>
          <a:bodyPr/>
          <a:lstStyle/>
          <a:p>
            <a:r>
              <a:rPr lang="en-US" dirty="0" smtClean="0"/>
              <a:t>MLA Paper Formatting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676400"/>
            <a:ext cx="11201399" cy="4876800"/>
          </a:xfrm>
        </p:spPr>
        <p:txBody>
          <a:bodyPr>
            <a:normAutofit/>
          </a:bodyPr>
          <a:lstStyle/>
          <a:p>
            <a:r>
              <a:rPr lang="en-US" sz="3200" dirty="0"/>
              <a:t>Go </a:t>
            </a:r>
            <a:r>
              <a:rPr lang="en-US" sz="3200" dirty="0" smtClean="0"/>
              <a:t>to: Library </a:t>
            </a:r>
            <a:r>
              <a:rPr lang="en-US" sz="3200" dirty="0"/>
              <a:t>Page </a:t>
            </a:r>
            <a:r>
              <a:rPr lang="en-US" sz="3200" dirty="0" smtClean="0"/>
              <a:t>&gt; Resources </a:t>
            </a:r>
            <a:r>
              <a:rPr lang="en-US" sz="3200" dirty="0"/>
              <a:t>by Subject </a:t>
            </a:r>
            <a:r>
              <a:rPr lang="en-US" sz="3200" dirty="0" smtClean="0"/>
              <a:t>&gt; Research </a:t>
            </a:r>
            <a:r>
              <a:rPr lang="en-US" sz="3200" dirty="0"/>
              <a:t>and Writing&gt; </a:t>
            </a:r>
            <a:r>
              <a:rPr lang="en-US" sz="3200" dirty="0" smtClean="0"/>
              <a:t>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MLA Intro Template: Word OR </a:t>
            </a:r>
            <a:r>
              <a:rPr lang="en-US" sz="3200" dirty="0"/>
              <a:t>Google Doc</a:t>
            </a:r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812" y="31623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Personalize it!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Due date is tomorrow: </a:t>
            </a:r>
            <a:br>
              <a:rPr lang="en-US" sz="2400" b="1" dirty="0" smtClean="0"/>
            </a:br>
            <a:r>
              <a:rPr lang="en-US" sz="2400" dirty="0" smtClean="0"/>
              <a:t>September 14, 2018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you are </a:t>
            </a:r>
            <a:r>
              <a:rPr lang="en-US" sz="2400" b="1" dirty="0"/>
              <a:t>using Word</a:t>
            </a:r>
            <a:r>
              <a:rPr lang="en-US" sz="2400" dirty="0"/>
              <a:t>, save this to your server folder &gt; File &gt; Save as &gt; click on Computer to the left &gt; then see your server file with your name on the </a:t>
            </a:r>
            <a:r>
              <a:rPr lang="en-US" sz="2400" dirty="0" smtClean="0"/>
              <a:t>right.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012" y="3048000"/>
            <a:ext cx="5683364" cy="277836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113212" y="2667000"/>
            <a:ext cx="1905000" cy="2286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5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0844"/>
            <a:ext cx="9601199" cy="1144556"/>
          </a:xfrm>
        </p:spPr>
        <p:txBody>
          <a:bodyPr>
            <a:normAutofit/>
          </a:bodyPr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1" y="1981200"/>
            <a:ext cx="4648201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Skyline Library </a:t>
            </a:r>
            <a:br>
              <a:rPr lang="en-US" dirty="0" smtClean="0"/>
            </a:br>
            <a:r>
              <a:rPr lang="en-US" dirty="0" smtClean="0"/>
              <a:t>homepage , choose “Databases &amp; eBooks”</a:t>
            </a:r>
          </a:p>
          <a:p>
            <a:r>
              <a:rPr lang="en-US" dirty="0" smtClean="0"/>
              <a:t>Go to the “KCLS” database you </a:t>
            </a:r>
            <a:br>
              <a:rPr lang="en-US" dirty="0" smtClean="0"/>
            </a:br>
            <a:r>
              <a:rPr lang="en-US" dirty="0" smtClean="0"/>
              <a:t>chose for your homework. </a:t>
            </a:r>
          </a:p>
          <a:p>
            <a:r>
              <a:rPr lang="en-US" dirty="0" smtClean="0"/>
              <a:t>Log in to the database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info on </a:t>
            </a:r>
            <a:r>
              <a:rPr lang="en-US" dirty="0" smtClean="0"/>
              <a:t>bookmark:</a:t>
            </a:r>
          </a:p>
          <a:p>
            <a:pPr lvl="2"/>
            <a:r>
              <a:rPr lang="en-US" sz="2400" b="1" dirty="0" smtClean="0"/>
              <a:t>your </a:t>
            </a:r>
            <a:r>
              <a:rPr lang="en-US" sz="2400" b="1" dirty="0"/>
              <a:t>user name is 411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followed </a:t>
            </a:r>
            <a:r>
              <a:rPr lang="en-US" sz="2400" b="1" dirty="0"/>
              <a:t>by your ASB#</a:t>
            </a:r>
          </a:p>
          <a:p>
            <a:pPr lvl="2"/>
            <a:r>
              <a:rPr lang="en-US" sz="2400" b="1" dirty="0"/>
              <a:t>your pin is the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last </a:t>
            </a:r>
            <a:r>
              <a:rPr lang="en-US" sz="2400" b="1" dirty="0"/>
              <a:t>four digits of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your </a:t>
            </a:r>
            <a:r>
              <a:rPr lang="en-US" sz="2400" b="1" dirty="0"/>
              <a:t>ASB#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12" y="1371600"/>
            <a:ext cx="7019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189412" y="1828800"/>
            <a:ext cx="1752600" cy="42999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550" y="2533650"/>
            <a:ext cx="7534275" cy="36195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08612" y="4343400"/>
            <a:ext cx="1904999" cy="4572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56212" y="5075459"/>
            <a:ext cx="1904999" cy="4572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83826" y="3581400"/>
            <a:ext cx="1904999" cy="4572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23212" y="3581092"/>
            <a:ext cx="1904999" cy="4572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59098" y="3956954"/>
            <a:ext cx="1904999" cy="4572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98812" y="3124200"/>
            <a:ext cx="1295400" cy="685492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Search for A Topic in Database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2" y="2743200"/>
            <a:ext cx="9144000" cy="31019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Search for anything that you will be studying this year in Language Arts or Social Studies.</a:t>
            </a:r>
          </a:p>
          <a:p>
            <a:r>
              <a:rPr lang="en-US" sz="3200" dirty="0" smtClean="0">
                <a:latin typeface="Book Antiqua" panose="02040602050305030304" pitchFamily="18" charset="0"/>
              </a:rPr>
              <a:t>From the results list, open any article</a:t>
            </a:r>
            <a:r>
              <a:rPr lang="en-US" sz="32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en-US" sz="3200" dirty="0" smtClean="0">
                <a:latin typeface="Book Antiqua" panose="02040602050305030304" pitchFamily="18" charset="0"/>
              </a:rPr>
              <a:t>Then find the citation…</a:t>
            </a:r>
            <a:endParaRPr lang="en-US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5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609600"/>
            <a:ext cx="9601200" cy="1188720"/>
          </a:xfrm>
        </p:spPr>
        <p:txBody>
          <a:bodyPr/>
          <a:lstStyle/>
          <a:p>
            <a:r>
              <a:rPr lang="en-US" dirty="0" smtClean="0"/>
              <a:t>Note: </a:t>
            </a:r>
            <a:r>
              <a:rPr lang="en-US" dirty="0" smtClean="0"/>
              <a:t>Accessing </a:t>
            </a:r>
            <a:r>
              <a:rPr lang="en-US" dirty="0" smtClean="0"/>
              <a:t>Databases from Home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2012" y="3276600"/>
            <a:ext cx="3716287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012" y="1905000"/>
            <a:ext cx="510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Passwords and other access info can be found if you click on the black star on the library home page: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46612" y="3505200"/>
            <a:ext cx="3810000" cy="23683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45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661D01-5C9C-48FA-9887-83B1E66B5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987</Words>
  <Application>Microsoft Office PowerPoint</Application>
  <PresentationFormat>Custom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 Antiqua</vt:lpstr>
      <vt:lpstr>Bookman Old Style</vt:lpstr>
      <vt:lpstr>Cambria</vt:lpstr>
      <vt:lpstr>Corbel</vt:lpstr>
      <vt:lpstr>Gill Sans MT</vt:lpstr>
      <vt:lpstr>Parcel</vt:lpstr>
      <vt:lpstr>PowerPoint Presentation</vt:lpstr>
      <vt:lpstr>Skyline Library</vt:lpstr>
      <vt:lpstr>PowerPoint Presentation</vt:lpstr>
      <vt:lpstr>Some notes</vt:lpstr>
      <vt:lpstr>Formatting your paper in MLA</vt:lpstr>
      <vt:lpstr>MLA Paper Formatting Template</vt:lpstr>
      <vt:lpstr>Databases</vt:lpstr>
      <vt:lpstr>Search for A Topic in Database</vt:lpstr>
      <vt:lpstr>Note: Accessing Databases from Home</vt:lpstr>
      <vt:lpstr>NoodleTOOLS</vt:lpstr>
      <vt:lpstr>Noodletools New Project</vt:lpstr>
      <vt:lpstr>Setting up your project</vt:lpstr>
      <vt:lpstr>PowerPoint Presentation</vt:lpstr>
      <vt:lpstr>Adding Sources to Noodletools &amp;  Making a WORKS CITED Page</vt:lpstr>
      <vt:lpstr>Adding Sources to Noodletools  &amp; Making a WORKS CITED Page</vt:lpstr>
      <vt:lpstr>Copy and Paste your Works Cited </vt:lpstr>
      <vt:lpstr>Add In-Text Citations</vt:lpstr>
      <vt:lpstr>PowerPoint Presentation</vt:lpstr>
      <vt:lpstr>Print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2016-05-09T16:29:06Z</dcterms:created>
  <dcterms:modified xsi:type="dcterms:W3CDTF">2018-09-13T16:46:32Z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